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61" r:id="rId2"/>
    <p:sldId id="260" r:id="rId3"/>
    <p:sldId id="263" r:id="rId4"/>
    <p:sldId id="264" r:id="rId5"/>
    <p:sldId id="265" r:id="rId6"/>
    <p:sldId id="266" r:id="rId7"/>
    <p:sldId id="267" r:id="rId8"/>
    <p:sldId id="262" r:id="rId9"/>
    <p:sldId id="268" r:id="rId10"/>
  </p:sldIdLst>
  <p:sldSz cx="9144000" cy="5143500" type="screen16x9"/>
  <p:notesSz cx="6858000" cy="9144000"/>
  <p:embeddedFontLst>
    <p:embeddedFont>
      <p:font typeface="Oswald" charset="0"/>
      <p:regular r:id="rId12"/>
      <p:bold r:id="rId13"/>
    </p:embeddedFont>
    <p:embeddedFont>
      <p:font typeface="Playfair Display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660066"/>
    <a:srgbClr val="FF6600"/>
    <a:srgbClr val="99CCFF"/>
  </p:clrMru>
</p:presentationPr>
</file>

<file path=ppt/tableStyles.xml><?xml version="1.0" encoding="utf-8"?>
<a:tblStyleLst xmlns:a="http://schemas.openxmlformats.org/drawingml/2006/main" def="{9F55A0AE-E5FA-4D44-AD38-3A38CC5643F7}">
  <a:tblStyle styleId="{9F55A0AE-E5FA-4D44-AD38-3A38CC5643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de72a35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ede72a35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9a5a5e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69a5a5e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economia/pt-br/acesso-a-informacao/acoes-e-programas/vamosvencer/paginas/1-industria-de-meio-e-grande-porte" TargetMode="External"/><Relationship Id="rId13" Type="http://schemas.openxmlformats.org/officeDocument/2006/relationships/hyperlink" Target="https://www.gov.br/economia/pt-br/acesso-a-informacao/acoes-e-programas/vamosvencer/paginas/6-servicos-de-pequeno-port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gov.br/economia/pt-br/acesso-a-informacao/acoes-e-programas/vamosvencer" TargetMode="External"/><Relationship Id="rId12" Type="http://schemas.openxmlformats.org/officeDocument/2006/relationships/hyperlink" Target="https://www.gov.br/economia/pt-br/acesso-a-informacao/acoes-e-programas/vamosvencer/paginas/5-servicos-de-medio-e-grande-por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hyperlink" Target="https://www.gov.br/economia/pt-br/acesso-a-informacao/acoes-e-programas/vamosvencer/paginas/4-comercio-de-pequeno-porte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gov.br/economia/pt-br/acesso-a-informacao/acoes-e-programas/vamosvencer/paginas/3-comercio-de-medio-e-grande-porte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gov.br/economia/pt-br/acesso-a-informacao/acoes-e-programas/vamosvencer/paginas/2-industria-de-pequeno-por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t="20785"/>
          <a:stretch/>
        </p:blipFill>
        <p:spPr>
          <a:xfrm rot="10800000" flipH="1">
            <a:off x="0" y="3503363"/>
            <a:ext cx="9155017" cy="2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0" y="2254025"/>
            <a:ext cx="9144000" cy="1248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87287" y="1941825"/>
            <a:ext cx="8615190" cy="19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Principais Medidas Emergenciais Anunciadas</a:t>
            </a:r>
            <a:endParaRPr sz="32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COVID-19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2371" y="4858439"/>
            <a:ext cx="6604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Material atualizado até 02/04/2020 – havendo novas medidas atualizaremos.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8"/>
          <p:cNvGrpSpPr/>
          <p:nvPr/>
        </p:nvGrpSpPr>
        <p:grpSpPr>
          <a:xfrm>
            <a:off x="158833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03804" y="778793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ANTECIPAÇÃO DO 13º SALÁRIO PARA APOSENTADOS E PENSIONISTAS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168171" y="185169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Pagamento da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1ª </a:t>
            </a:r>
            <a:r>
              <a:rPr lang="pt-BR" sz="1100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e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2ª </a:t>
            </a:r>
            <a:r>
              <a:rPr lang="pt-BR" sz="1100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parcela do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13º salário </a:t>
            </a:r>
            <a:r>
              <a:rPr lang="pt-BR" sz="1100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ocorria nos meses de novembro e dezembro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242362" y="3281795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Antecipação para abril e maio da 1ª e da 2ª Parcelas do 13º Salário de Aposentados e Pensionistas do INSS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200870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SITE G1 - ECONOMIA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1" name="Google Shape;113;p18"/>
          <p:cNvGrpSpPr/>
          <p:nvPr/>
        </p:nvGrpSpPr>
        <p:grpSpPr>
          <a:xfrm>
            <a:off x="2393446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438417" y="776955"/>
            <a:ext cx="191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REFORÇO AO PROGRAMA BOLSA FAMÍLIA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402784" y="184985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Suspensão prévia com bloqueios e averiguação cadastral mais rígida para conceder o benefício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476975" y="3279957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Disponibilização de crédito adicional de R$ 3 bilhões e maior facilidade da inclusão de mais de 1 milhão de pessoas no Programa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2424465" y="4570160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MP nº 929/2020 e Portaria nº 335/2020 Ministério da Cidadania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9" name="Google Shape;113;p18"/>
          <p:cNvGrpSpPr/>
          <p:nvPr/>
        </p:nvGrpSpPr>
        <p:grpSpPr>
          <a:xfrm>
            <a:off x="4618880" y="637218"/>
            <a:ext cx="2066566" cy="3988027"/>
            <a:chOff x="1118210" y="283725"/>
            <a:chExt cx="2090840" cy="4380521"/>
          </a:xfrm>
        </p:grpSpPr>
        <p:sp>
          <p:nvSpPr>
            <p:cNvPr id="70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1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2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4663851" y="787972"/>
            <a:ext cx="1911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POSSIBILIDADE DE SAQUES DE VALORES DO PIS/PASEP POR MEIO DO FGTS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4" name="Google Shape;85;p17"/>
          <p:cNvSpPr/>
          <p:nvPr/>
        </p:nvSpPr>
        <p:spPr>
          <a:xfrm>
            <a:off x="4628218" y="1860873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Os trabalhadores que têm direito ao saque do PIS tinham uma data limite para a retirada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88;p17"/>
          <p:cNvSpPr/>
          <p:nvPr/>
        </p:nvSpPr>
        <p:spPr>
          <a:xfrm>
            <a:off x="4702409" y="3290974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Os valores não sacados serão transferidos para as contas de FGTS dos trabalhadores, permitindo a retirada dessas quantias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77" name="Google Shape;113;p18"/>
          <p:cNvGrpSpPr/>
          <p:nvPr/>
        </p:nvGrpSpPr>
        <p:grpSpPr>
          <a:xfrm>
            <a:off x="6864510" y="624363"/>
            <a:ext cx="2066566" cy="3988027"/>
            <a:chOff x="1118210" y="283725"/>
            <a:chExt cx="2090840" cy="4380521"/>
          </a:xfrm>
        </p:grpSpPr>
        <p:sp>
          <p:nvSpPr>
            <p:cNvPr id="78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909481" y="775117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GARANTIA DO FORNECIMENTO DE ENERGIA ELÉTRICA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" name="Google Shape;85;p17"/>
          <p:cNvSpPr/>
          <p:nvPr/>
        </p:nvSpPr>
        <p:spPr>
          <a:xfrm>
            <a:off x="6873848" y="1848018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 falta de pagamentos permitia a suspensão do fornecimento de Energia Elétrica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8;p17"/>
          <p:cNvSpPr/>
          <p:nvPr/>
        </p:nvSpPr>
        <p:spPr>
          <a:xfrm>
            <a:off x="6948039" y="3278119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Proibição da Suspensão de fornecimento de Energia Elétrica por falta de pagamentos, inclusive da população de baixa renda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MEDIDAS DE COMPLEMENTO DE RENDA FAMILIAR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105;p17"/>
          <p:cNvSpPr/>
          <p:nvPr/>
        </p:nvSpPr>
        <p:spPr>
          <a:xfrm>
            <a:off x="6860640" y="4566484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Resolução Normativa da ANEEL nº 878/2020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105;p17"/>
          <p:cNvSpPr/>
          <p:nvPr/>
        </p:nvSpPr>
        <p:spPr>
          <a:xfrm>
            <a:off x="4682951" y="4592194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SITE G1 - ECONOMIA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3;p18"/>
          <p:cNvGrpSpPr/>
          <p:nvPr/>
        </p:nvGrpSpPr>
        <p:grpSpPr>
          <a:xfrm>
            <a:off x="158833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03804" y="778793"/>
            <a:ext cx="191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POSTERGAÇÃO DO PAGAMENTO DE FGTS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168171" y="163135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Pagamento mensal de 8% sobre os salários e remunerações dos empregados a título de FGTS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242362" y="3193659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Suspensão do Recolhimento do FGTS por 3 meses, devendo o saldo ser pago em 6 parcelas a partir de julho/2020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200870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" name="Google Shape;113;p18"/>
          <p:cNvGrpSpPr/>
          <p:nvPr/>
        </p:nvGrpSpPr>
        <p:grpSpPr>
          <a:xfrm>
            <a:off x="2393446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438417" y="776955"/>
            <a:ext cx="191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REDUÇÃO DAS CONTRIBUIÇÕES AO SISTEMA 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402784" y="162951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Pagamento mensal de 5,8% sobre os salários e remunerações no caso das empresas do comércio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476975" y="3191821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Redução parcial das Contribuições ao Sistema S por 3 meses, de abril a junho. Para o comércio, o percentual foi reduzido para 4,55%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2424465" y="4570160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Medida Provisória nº 932/2020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" name="Google Shape;113;p18"/>
          <p:cNvGrpSpPr/>
          <p:nvPr/>
        </p:nvGrpSpPr>
        <p:grpSpPr>
          <a:xfrm>
            <a:off x="4618880" y="637218"/>
            <a:ext cx="2066566" cy="3988027"/>
            <a:chOff x="1118210" y="283725"/>
            <a:chExt cx="2090840" cy="4380521"/>
          </a:xfrm>
        </p:grpSpPr>
        <p:sp>
          <p:nvSpPr>
            <p:cNvPr id="70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1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2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4663851" y="787972"/>
            <a:ext cx="191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ANTECIPAÇÃO DE FÉRIAS INDIVIDUAIS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4" name="Google Shape;85;p17"/>
          <p:cNvSpPr/>
          <p:nvPr/>
        </p:nvSpPr>
        <p:spPr>
          <a:xfrm>
            <a:off x="4628218" y="1640533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Obrigatoriedade do empregado ter trabalhado ao menos 1 ano e ser avisado com 30 dias de antecedência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88;p17"/>
          <p:cNvSpPr/>
          <p:nvPr/>
        </p:nvSpPr>
        <p:spPr>
          <a:xfrm>
            <a:off x="4702409" y="3202838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Possibilidade de antecipar as férias dos empregados mesmo sem o período aquisitivo completo, desde que o aviso seja com 48 horas de antecedência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oogle Shape;113;p18"/>
          <p:cNvGrpSpPr/>
          <p:nvPr/>
        </p:nvGrpSpPr>
        <p:grpSpPr>
          <a:xfrm>
            <a:off x="6864510" y="624363"/>
            <a:ext cx="2066566" cy="3988027"/>
            <a:chOff x="1118210" y="283725"/>
            <a:chExt cx="2090840" cy="4380521"/>
          </a:xfrm>
        </p:grpSpPr>
        <p:sp>
          <p:nvSpPr>
            <p:cNvPr id="78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909481" y="775117"/>
            <a:ext cx="191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CONCESSÃO SIMPLIFICADA DE FÉRIAS COLETIVAS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" name="Google Shape;85;p17"/>
          <p:cNvSpPr/>
          <p:nvPr/>
        </p:nvSpPr>
        <p:spPr>
          <a:xfrm>
            <a:off x="6873848" y="1627678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Necessidade de comunicação aos Sindicatos e Ministério do Trabalho, além de avisar os empregados com ao menos 30 dias de antecedência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8;p17"/>
          <p:cNvSpPr/>
          <p:nvPr/>
        </p:nvSpPr>
        <p:spPr>
          <a:xfrm>
            <a:off x="6948039" y="3189983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Possibilidade de avisar o grupo de empregados com 48 horas de antecedência, sem necessidade de comunicação aos Sindicatos e Ministério do Trabalho</a:t>
            </a:r>
            <a:endParaRPr lang="pt-BR" sz="1100" dirty="0">
              <a:solidFill>
                <a:srgbClr val="FFFFFF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MEDIDAS DE FOMENTO À MANUTENÇÃO DE EMPREGOS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105;p17"/>
          <p:cNvSpPr/>
          <p:nvPr/>
        </p:nvSpPr>
        <p:spPr>
          <a:xfrm>
            <a:off x="6860640" y="4566484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105;p17"/>
          <p:cNvSpPr/>
          <p:nvPr/>
        </p:nvSpPr>
        <p:spPr>
          <a:xfrm>
            <a:off x="4682951" y="4592194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3;p18"/>
          <p:cNvGrpSpPr/>
          <p:nvPr/>
        </p:nvGrpSpPr>
        <p:grpSpPr>
          <a:xfrm>
            <a:off x="158833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03804" y="778793"/>
            <a:ext cx="2010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REGULAMENTAÇÃO SIMPLIFICADA DO TELETRABALHO OU HOME OFFICE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168171" y="163135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Necessidade de previsão prévia em acordo individual ou coletivo sobre a possibilidade do </a:t>
            </a:r>
            <a:r>
              <a:rPr lang="pt-BR" sz="1100" dirty="0" err="1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teletrabalho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 (home </a:t>
            </a:r>
            <a:r>
              <a:rPr lang="pt-BR" sz="1100" dirty="0" err="1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office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)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242362" y="3193659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Possibilidade de implantar o </a:t>
            </a:r>
            <a:r>
              <a:rPr lang="pt-BR" sz="1100" dirty="0" err="1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teletrabalho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 (home </a:t>
            </a:r>
            <a:r>
              <a:rPr lang="pt-BR" sz="1100" dirty="0" err="1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office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) apenas com a notificação ao empregado com 48 horas de antecedência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200870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" name="Google Shape;113;p18"/>
          <p:cNvGrpSpPr/>
          <p:nvPr/>
        </p:nvGrpSpPr>
        <p:grpSpPr>
          <a:xfrm>
            <a:off x="2393446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438417" y="776955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BANCO DE HORAS NO PERÍODO DE CALAMIDADE PÚBLICA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402784" y="162951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Necessidade acordo individual prévio com os empregados para a constituição de banco de horas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476975" y="3191821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Durante a calamidade pública, é permitida a criação do banco de horas em favor do empregador, que poderá ser compensado em até 18 meses após a calamidade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2424465" y="4570160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" name="Google Shape;113;p18"/>
          <p:cNvGrpSpPr/>
          <p:nvPr/>
        </p:nvGrpSpPr>
        <p:grpSpPr>
          <a:xfrm>
            <a:off x="4618880" y="637218"/>
            <a:ext cx="2066566" cy="3988027"/>
            <a:chOff x="1118210" y="283725"/>
            <a:chExt cx="2090840" cy="4380521"/>
          </a:xfrm>
        </p:grpSpPr>
        <p:sp>
          <p:nvSpPr>
            <p:cNvPr id="70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1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2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4663851" y="787972"/>
            <a:ext cx="1911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ANTECIPAÇÃO DE FERIADOS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4" name="Google Shape;85;p17"/>
          <p:cNvSpPr/>
          <p:nvPr/>
        </p:nvSpPr>
        <p:spPr>
          <a:xfrm>
            <a:off x="4628218" y="1640533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Os feriados deveriam ser gozados nas respectivas datas festivas ou religiosas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88;p17"/>
          <p:cNvSpPr/>
          <p:nvPr/>
        </p:nvSpPr>
        <p:spPr>
          <a:xfrm>
            <a:off x="4680375" y="3202838"/>
            <a:ext cx="2094998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As empresas podem antecipar o gozo dos feriados pelos empregados, desde que os avise com 48 horas de antecedência. Feriados religiosos dependem de comum acordo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oogle Shape;113;p18"/>
          <p:cNvGrpSpPr/>
          <p:nvPr/>
        </p:nvGrpSpPr>
        <p:grpSpPr>
          <a:xfrm>
            <a:off x="6864510" y="624363"/>
            <a:ext cx="2066566" cy="3988027"/>
            <a:chOff x="1118210" y="283725"/>
            <a:chExt cx="2090840" cy="4380521"/>
          </a:xfrm>
        </p:grpSpPr>
        <p:sp>
          <p:nvSpPr>
            <p:cNvPr id="78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909481" y="775117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SUSPENSÃO DE EXIGÊNCIAS DE SAÚDE DO TRABALHO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" name="Google Shape;85;p17"/>
          <p:cNvSpPr/>
          <p:nvPr/>
        </p:nvSpPr>
        <p:spPr>
          <a:xfrm>
            <a:off x="6873848" y="1627678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Obrigatoriedade </a:t>
            </a:r>
            <a:r>
              <a:rPr lang="pt-BR" sz="1100" dirty="0" err="1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dde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 exames periódicos e </a:t>
            </a:r>
            <a:r>
              <a:rPr lang="pt-BR" sz="1100" dirty="0" err="1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admissionais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, bem como de treinamentos legais sobre saúde e segurança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8;p17"/>
          <p:cNvSpPr/>
          <p:nvPr/>
        </p:nvSpPr>
        <p:spPr>
          <a:xfrm>
            <a:off x="6948039" y="3189983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Suspensão da necessidade de exames e da realização de treinamentos durante o período de calamidade pública</a:t>
            </a:r>
            <a:endParaRPr lang="pt-BR" sz="1100" dirty="0">
              <a:solidFill>
                <a:srgbClr val="FFFFFF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MEDIDAS DE FOMENTO À MANUTENÇÃO DE EMPREGOS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105;p17"/>
          <p:cNvSpPr/>
          <p:nvPr/>
        </p:nvSpPr>
        <p:spPr>
          <a:xfrm>
            <a:off x="6860640" y="4566484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105;p17"/>
          <p:cNvSpPr/>
          <p:nvPr/>
        </p:nvSpPr>
        <p:spPr>
          <a:xfrm>
            <a:off x="4682951" y="4592194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Medida Provisória nº 927/2020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3;p18"/>
          <p:cNvGrpSpPr/>
          <p:nvPr/>
        </p:nvGrpSpPr>
        <p:grpSpPr>
          <a:xfrm>
            <a:off x="158833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03804" y="716097"/>
            <a:ext cx="20105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2060"/>
                </a:solidFill>
              </a:rPr>
              <a:t>POSTERGAÇÃO PARCIAL DO VALOR DE IMPOSTO DEVIDO -SIMPLES NACIONAL</a:t>
            </a:r>
            <a:endParaRPr lang="pt-BR" sz="1300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168171" y="163135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Pagamento mensal de percentual sobre a receita das empresas do Simples Nacional, o que incluía tributos federais, estaduais e municipais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242362" y="3127557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Alteração do vencimento das competências 03, 04 e 05 para o dia 20 de outubro, novembro e dezembro, respectivamente. Aplica-se apenas à parcela federal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200870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Resolução do Ministério da Economia nº 152/2020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" name="Google Shape;113;p18"/>
          <p:cNvGrpSpPr/>
          <p:nvPr/>
        </p:nvGrpSpPr>
        <p:grpSpPr>
          <a:xfrm>
            <a:off x="2393446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379643" y="776955"/>
            <a:ext cx="197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FINANCIAMENTO DE SALÁRIOS DE PEQUENAS E MÉDIAS EMPRESAS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402784" y="162951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Não havia linha de crédito específica para financiamento de salários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476975" y="3125719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Financiamento de salários para  empresas com faturamento anual entre R$360 mil e R$10 milhões. Carência e 36 meses. Sem demissões por 2 meses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2424465" y="4570160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SITE G1 - ECONOMIA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" name="Google Shape;113;p18"/>
          <p:cNvGrpSpPr/>
          <p:nvPr/>
        </p:nvGrpSpPr>
        <p:grpSpPr>
          <a:xfrm>
            <a:off x="4618880" y="637218"/>
            <a:ext cx="2066566" cy="3988027"/>
            <a:chOff x="1118210" y="283725"/>
            <a:chExt cx="2090840" cy="4380521"/>
          </a:xfrm>
        </p:grpSpPr>
        <p:sp>
          <p:nvSpPr>
            <p:cNvPr id="70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1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2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4663851" y="787972"/>
            <a:ext cx="191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DESONERAÇÃO DO IPI PARA COMBATE DA COVID-19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4" name="Google Shape;85;p17"/>
          <p:cNvSpPr/>
          <p:nvPr/>
        </p:nvSpPr>
        <p:spPr>
          <a:xfrm>
            <a:off x="4628218" y="1640533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Exigência de IPI sobre os bens importados ou produzidos internamente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88;p17"/>
          <p:cNvSpPr/>
          <p:nvPr/>
        </p:nvSpPr>
        <p:spPr>
          <a:xfrm>
            <a:off x="4680375" y="3136736"/>
            <a:ext cx="2094998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Desoneração temporária de IPI sobre bens produzidos internamente e importados que sejam necessários ao combate do </a:t>
            </a:r>
            <a:r>
              <a:rPr lang="pt-BR" sz="1100" dirty="0" err="1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Covid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-19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oogle Shape;113;p18"/>
          <p:cNvGrpSpPr/>
          <p:nvPr/>
        </p:nvGrpSpPr>
        <p:grpSpPr>
          <a:xfrm>
            <a:off x="6864510" y="624363"/>
            <a:ext cx="2066566" cy="3988027"/>
            <a:chOff x="1118210" y="283725"/>
            <a:chExt cx="2090840" cy="4380521"/>
          </a:xfrm>
        </p:grpSpPr>
        <p:sp>
          <p:nvSpPr>
            <p:cNvPr id="78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909481" y="775117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REDUÇÃO DO ICMS PARA COMBATE DA COVID-19 NO DF, RJ, MA, PA, PI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" name="Google Shape;85;p17"/>
          <p:cNvSpPr/>
          <p:nvPr/>
        </p:nvSpPr>
        <p:spPr>
          <a:xfrm>
            <a:off x="6873848" y="1627678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Exigência da carga tributária cheia de ICMS sobre os bens comercializados no território dos Estados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8;p17"/>
          <p:cNvSpPr/>
          <p:nvPr/>
        </p:nvSpPr>
        <p:spPr>
          <a:xfrm>
            <a:off x="6948039" y="3123881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Redução temporária e parcial do ICMS sobre bens comercializados que sejam necessários ao combate do </a:t>
            </a:r>
            <a:r>
              <a:rPr lang="pt-BR" sz="1100" dirty="0" err="1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Covid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-19</a:t>
            </a:r>
            <a:endParaRPr lang="pt-BR" sz="1100" dirty="0">
              <a:solidFill>
                <a:srgbClr val="FFFFFF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MEDIDAS DE AUXÍLIO FINANCEIRO ÀS EMPRESAS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105;p17"/>
          <p:cNvSpPr/>
          <p:nvPr/>
        </p:nvSpPr>
        <p:spPr>
          <a:xfrm>
            <a:off x="6860640" y="4566484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Decretos Estaduais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105;p17"/>
          <p:cNvSpPr/>
          <p:nvPr/>
        </p:nvSpPr>
        <p:spPr>
          <a:xfrm>
            <a:off x="4682951" y="4592194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Decreto nº 10.285/2020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3;p18"/>
          <p:cNvGrpSpPr/>
          <p:nvPr/>
        </p:nvGrpSpPr>
        <p:grpSpPr>
          <a:xfrm>
            <a:off x="158833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03804" y="778793"/>
            <a:ext cx="201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REDUÇÃO DA TAXA SELIC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168171" y="163135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 Taxa SELIC era de 4,25% ao ano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242362" y="3127557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Redução da Taxa SELIC para 3,75% ao ano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200870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Decisão do COPOM de 18/03/2020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" name="Google Shape;113;p18"/>
          <p:cNvGrpSpPr/>
          <p:nvPr/>
        </p:nvGrpSpPr>
        <p:grpSpPr>
          <a:xfrm>
            <a:off x="2393446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379643" y="776955"/>
            <a:ext cx="197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PRORROGAÇÃO DE OBRIGAÇÕES DO SIMPLES NACIONAL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402784" y="162951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Entrega obrigatória até 31/03/2020 da DEFIS - Declaração de Informações Socioeconômicas e Fiscais Anual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476975" y="3125719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Prorrogação da data de entrega da DEFIS até 30/06/2020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2424465" y="4570160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Resolução do Comitê Gestor nº 153/2020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" name="Google Shape;113;p18"/>
          <p:cNvGrpSpPr/>
          <p:nvPr/>
        </p:nvGrpSpPr>
        <p:grpSpPr>
          <a:xfrm>
            <a:off x="4618880" y="637218"/>
            <a:ext cx="2066566" cy="3988027"/>
            <a:chOff x="1118210" y="283725"/>
            <a:chExt cx="2090840" cy="4380521"/>
          </a:xfrm>
        </p:grpSpPr>
        <p:sp>
          <p:nvSpPr>
            <p:cNvPr id="70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1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2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4663851" y="787972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ADIAMENTO DAS COBRANÇAS DE DÍVIDA ATIVA DA UNIÃO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4" name="Google Shape;85;p17"/>
          <p:cNvSpPr/>
          <p:nvPr/>
        </p:nvSpPr>
        <p:spPr>
          <a:xfrm>
            <a:off x="4628218" y="1640533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Envio de cobranças ou ajuizamento de Execuções Fiscais assim que identificado um débito federal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88;p17"/>
          <p:cNvSpPr/>
          <p:nvPr/>
        </p:nvSpPr>
        <p:spPr>
          <a:xfrm>
            <a:off x="4680375" y="3136736"/>
            <a:ext cx="2094998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Suspensão e adiamento das cobranças promovidas pela União por 90 dias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oogle Shape;113;p18"/>
          <p:cNvGrpSpPr/>
          <p:nvPr/>
        </p:nvGrpSpPr>
        <p:grpSpPr>
          <a:xfrm>
            <a:off x="6864510" y="624363"/>
            <a:ext cx="2066566" cy="3988027"/>
            <a:chOff x="1118210" y="283725"/>
            <a:chExt cx="2090840" cy="4380521"/>
          </a:xfrm>
        </p:grpSpPr>
        <p:sp>
          <p:nvSpPr>
            <p:cNvPr id="78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909481" y="775117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SUSPENSÃO DE PROCEDIMENTOS DA RECEITA FEDERAL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" name="Google Shape;85;p17"/>
          <p:cNvSpPr/>
          <p:nvPr/>
        </p:nvSpPr>
        <p:spPr>
          <a:xfrm>
            <a:off x="6873848" y="1627678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Continuidade de procedimentos de cobranças de débitos federais 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8;p17"/>
          <p:cNvSpPr/>
          <p:nvPr/>
        </p:nvSpPr>
        <p:spPr>
          <a:xfrm>
            <a:off x="6948039" y="3123881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Suspensão de procedimentos administrativos até 29/05/2020</a:t>
            </a:r>
            <a:endParaRPr lang="pt-BR" sz="1100" dirty="0">
              <a:solidFill>
                <a:srgbClr val="FFFFFF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OUTRAS MEDIDAS DE APOIO ÀS EMPRESAS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105;p17"/>
          <p:cNvSpPr/>
          <p:nvPr/>
        </p:nvSpPr>
        <p:spPr>
          <a:xfrm>
            <a:off x="6860640" y="4566484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Portaria da Receita Federal do Brasil nº 543/2020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105;p17"/>
          <p:cNvSpPr/>
          <p:nvPr/>
        </p:nvSpPr>
        <p:spPr>
          <a:xfrm>
            <a:off x="4682951" y="4592194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Portaria do Ministério da Economia nº 103/2020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3;p18"/>
          <p:cNvGrpSpPr/>
          <p:nvPr/>
        </p:nvGrpSpPr>
        <p:grpSpPr>
          <a:xfrm>
            <a:off x="158833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03804" y="778793"/>
            <a:ext cx="2010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PRORROGAÇÃO DE CND DOS ESTADOS DE MG, RJ, PE, MA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168171" y="163135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Para prorrogação do prazo da CND (Certidão Negativa de Débitos), era necessária a comprovação de ausência de pendências estaduais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242362" y="3127557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Prorrogação automática por 90 dias de todas as </a:t>
            </a:r>
            <a:r>
              <a:rPr lang="pt-BR" sz="1100" dirty="0" err="1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CND's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 vigentes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200870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Decretos Estaduais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" name="Google Shape;113;p18"/>
          <p:cNvGrpSpPr/>
          <p:nvPr/>
        </p:nvGrpSpPr>
        <p:grpSpPr>
          <a:xfrm>
            <a:off x="2393446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379643" y="776955"/>
            <a:ext cx="197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PRORROGAÇÃO DE OBRIGAÇÕES NOS ESTADOS DE PE, AL, AC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402784" y="162951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Entrega mensal de obrigações acessórias com informações sobre as operações e tributos devidos pelas empresas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476975" y="3125719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Prorrogação dos prazos para a entrega das obrigações acessórias por alguns Estados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2424465" y="4570160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Decretos Estaduais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" name="Google Shape;113;p18"/>
          <p:cNvGrpSpPr/>
          <p:nvPr/>
        </p:nvGrpSpPr>
        <p:grpSpPr>
          <a:xfrm>
            <a:off x="4618880" y="637218"/>
            <a:ext cx="2066566" cy="3988027"/>
            <a:chOff x="1118210" y="283725"/>
            <a:chExt cx="2090840" cy="4380521"/>
          </a:xfrm>
        </p:grpSpPr>
        <p:sp>
          <p:nvSpPr>
            <p:cNvPr id="70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1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2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4663851" y="787972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SUSPENSÃO DE PROCEDIMENTOS ADMINISTRATIVOS PELOS ESTADOS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4" name="Google Shape;85;p17"/>
          <p:cNvSpPr/>
          <p:nvPr/>
        </p:nvSpPr>
        <p:spPr>
          <a:xfrm>
            <a:off x="4628218" y="1640533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Continuidade de procedimentos de cobranças de débitos nos Estados de </a:t>
            </a:r>
            <a:r>
              <a:rPr lang="it-IT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AL, MS, PB, RN, PA, AM, CE, PE, SC, BA, MA e RO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88;p17"/>
          <p:cNvSpPr/>
          <p:nvPr/>
        </p:nvSpPr>
        <p:spPr>
          <a:xfrm>
            <a:off x="4680375" y="3136736"/>
            <a:ext cx="2094998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Suspensão temporária dos procedimentos administrativos de cobrança nos Estados de </a:t>
            </a:r>
            <a:r>
              <a:rPr lang="it-IT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AL, MS, PB, RN, PA, AM, CE, PE, SC, BA, MA e RO.</a:t>
            </a:r>
            <a:endParaRPr sz="110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oogle Shape;113;p18"/>
          <p:cNvGrpSpPr/>
          <p:nvPr/>
        </p:nvGrpSpPr>
        <p:grpSpPr>
          <a:xfrm>
            <a:off x="6864510" y="624363"/>
            <a:ext cx="2066566" cy="3988027"/>
            <a:chOff x="1118210" y="283725"/>
            <a:chExt cx="2090840" cy="4380521"/>
          </a:xfrm>
        </p:grpSpPr>
        <p:sp>
          <p:nvSpPr>
            <p:cNvPr id="78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909481" y="775117"/>
            <a:ext cx="1911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PRORROGAÇÃO DA CND FEDERAL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" name="Google Shape;85;p17"/>
          <p:cNvSpPr/>
          <p:nvPr/>
        </p:nvSpPr>
        <p:spPr>
          <a:xfrm>
            <a:off x="6873848" y="1627678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ERA: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Para prorrogação do prazo da Certidão Negativa de Débitos, era necessária a comprovação de ausência de pendências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8;p17"/>
          <p:cNvSpPr/>
          <p:nvPr/>
        </p:nvSpPr>
        <p:spPr>
          <a:xfrm>
            <a:off x="6948039" y="3123881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FICOU: 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Prorrogação automática por 90 dias de todas as </a:t>
            </a:r>
            <a:r>
              <a:rPr lang="pt-BR" sz="1100" dirty="0" err="1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CND's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 vigentes em 24/03/2020</a:t>
            </a:r>
            <a:endParaRPr lang="pt-BR" sz="1100" dirty="0">
              <a:solidFill>
                <a:srgbClr val="FFFFFF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OUTRAS MEDIDAS DE APOIO ÀS EMPRESAS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105;p17"/>
          <p:cNvSpPr/>
          <p:nvPr/>
        </p:nvSpPr>
        <p:spPr>
          <a:xfrm>
            <a:off x="6860640" y="4566484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Portaria Conjunta da RFB e Procuradoria Geral da Fazenda Nacional nº 555/2020</a:t>
            </a:r>
            <a:endParaRPr sz="900" b="1" i="1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105;p17"/>
          <p:cNvSpPr/>
          <p:nvPr/>
        </p:nvSpPr>
        <p:spPr>
          <a:xfrm>
            <a:off x="4682951" y="4592194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Resoluções e Portarias Estaduais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3;p18"/>
          <p:cNvGrpSpPr/>
          <p:nvPr/>
        </p:nvGrpSpPr>
        <p:grpSpPr>
          <a:xfrm>
            <a:off x="291037" y="628039"/>
            <a:ext cx="2066566" cy="3988027"/>
            <a:chOff x="1118210" y="283725"/>
            <a:chExt cx="2090840" cy="4380521"/>
          </a:xfrm>
        </p:grpSpPr>
        <p:sp>
          <p:nvSpPr>
            <p:cNvPr id="114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336008" y="778793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VOUCHER PARA AUTÔNOMOS,          INFORMAIS E INTERMITENTES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4" name="Google Shape;85;p17"/>
          <p:cNvSpPr/>
          <p:nvPr/>
        </p:nvSpPr>
        <p:spPr>
          <a:xfrm>
            <a:off x="300375" y="1851694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</a:t>
            </a:r>
            <a:r>
              <a:rPr lang="pt-BR" sz="1200" b="1" dirty="0" smtClean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É HOJE: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Ausência de benefícios financeiros além daqueles previstos pela Previdência Social</a:t>
            </a:r>
            <a:endParaRPr sz="110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88;p17"/>
          <p:cNvSpPr/>
          <p:nvPr/>
        </p:nvSpPr>
        <p:spPr>
          <a:xfrm>
            <a:off x="374566" y="3281795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DEVE SER: </a:t>
            </a:r>
            <a:r>
              <a:rPr lang="pt-BR" sz="1100" dirty="0" err="1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Voucher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 de R$ 600 por 3 meses para trabalhadores informais, autônomos e intermitentes, cumpridos alguns requisitos pré determinados</a:t>
            </a:r>
            <a:endParaRPr sz="1100" dirty="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" name="Google Shape;105;p17"/>
          <p:cNvSpPr/>
          <p:nvPr/>
        </p:nvSpPr>
        <p:spPr>
          <a:xfrm>
            <a:off x="333074" y="459403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Projeto de Lei nº 9.236/2017 (Pendente de Sanção Presidencial)</a:t>
            </a:r>
            <a:endParaRPr sz="900" b="1" i="1" dirty="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" name="Google Shape;113;p18"/>
          <p:cNvGrpSpPr/>
          <p:nvPr/>
        </p:nvGrpSpPr>
        <p:grpSpPr>
          <a:xfrm>
            <a:off x="2525650" y="626201"/>
            <a:ext cx="2066566" cy="3988027"/>
            <a:chOff x="1118210" y="283725"/>
            <a:chExt cx="2090840" cy="4380521"/>
          </a:xfrm>
        </p:grpSpPr>
        <p:sp>
          <p:nvSpPr>
            <p:cNvPr id="62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3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4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2570621" y="765525"/>
            <a:ext cx="19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VOUCHER PARA MÃE CHEFE DE FAMILIA (Monoparental)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6" name="Google Shape;85;p17"/>
          <p:cNvSpPr/>
          <p:nvPr/>
        </p:nvSpPr>
        <p:spPr>
          <a:xfrm>
            <a:off x="2534988" y="184985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</a:t>
            </a:r>
            <a:r>
              <a:rPr lang="pt-BR" sz="1200" b="1" dirty="0" smtClean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É HOJE: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Ausência de benefícios financeiros além daqueles previstos pela </a:t>
            </a:r>
            <a:r>
              <a:rPr lang="pt-BR" sz="1100" dirty="0" err="1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Previdencia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 Social.</a:t>
            </a:r>
            <a:endParaRPr sz="1100" dirty="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88;p17"/>
          <p:cNvSpPr/>
          <p:nvPr/>
        </p:nvSpPr>
        <p:spPr>
          <a:xfrm>
            <a:off x="2609179" y="3279957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DEVE SER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 Voucher de  duas quotas, total de R$ 1.200 por 3 meses para mãe chefe de </a:t>
            </a:r>
            <a:r>
              <a:rPr lang="pt-BR" sz="1100" dirty="0" err="1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familia</a:t>
            </a:r>
            <a:r>
              <a:rPr lang="pt-BR" sz="1100" dirty="0" smtClean="0">
                <a:solidFill>
                  <a:srgbClr val="FFFFFF"/>
                </a:solidFill>
                <a:ea typeface="Playfair Display"/>
                <a:cs typeface="Playfair Display"/>
                <a:sym typeface="Playfair Display"/>
              </a:rPr>
              <a:t>.</a:t>
            </a:r>
            <a:endParaRPr sz="1100" dirty="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105;p17"/>
          <p:cNvSpPr/>
          <p:nvPr/>
        </p:nvSpPr>
        <p:spPr>
          <a:xfrm>
            <a:off x="4865529" y="4705255"/>
            <a:ext cx="2114483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 smtClean="0">
                <a:solidFill>
                  <a:schemeClr val="bg2"/>
                </a:solidFill>
                <a:ea typeface="Playfair Display"/>
                <a:cs typeface="Playfair Display"/>
                <a:sym typeface="Playfair Display"/>
              </a:rPr>
              <a:t>FONTE: SITE G1 - ECONOMIA</a:t>
            </a:r>
            <a:endParaRPr lang="pt-BR" sz="900" b="1" i="1" dirty="0">
              <a:solidFill>
                <a:schemeClr val="bg2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59430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MEDIDAS PROMETIDAS E NÃO CONCRETIZADAS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494390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 rot="2800562">
            <a:off x="6733876" y="1632113"/>
            <a:ext cx="263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PENDENTES DE REGULAMENTAÇÃO</a:t>
            </a: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50768">
            <a:off x="6522570" y="965106"/>
            <a:ext cx="2972995" cy="17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oogle Shape;113;p18"/>
          <p:cNvGrpSpPr/>
          <p:nvPr/>
        </p:nvGrpSpPr>
        <p:grpSpPr>
          <a:xfrm>
            <a:off x="4826890" y="652871"/>
            <a:ext cx="2066566" cy="3988027"/>
            <a:chOff x="1118210" y="283725"/>
            <a:chExt cx="2090840" cy="4380521"/>
          </a:xfrm>
        </p:grpSpPr>
        <p:sp>
          <p:nvSpPr>
            <p:cNvPr id="25" name="Google Shape;114;p18"/>
            <p:cNvSpPr/>
            <p:nvPr/>
          </p:nvSpPr>
          <p:spPr>
            <a:xfrm>
              <a:off x="1178650" y="283725"/>
              <a:ext cx="2030400" cy="43805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99CC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6" name="Google Shape;115;p18"/>
            <p:cNvSpPr/>
            <p:nvPr/>
          </p:nvSpPr>
          <p:spPr>
            <a:xfrm>
              <a:off x="1118210" y="341749"/>
              <a:ext cx="2030400" cy="24831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7" name="Google Shape;119;p18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8" name="Retângulo 27"/>
          <p:cNvSpPr/>
          <p:nvPr/>
        </p:nvSpPr>
        <p:spPr>
          <a:xfrm>
            <a:off x="4894721" y="792195"/>
            <a:ext cx="1911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CUSTEIO DOS 15 PRIMEIROS DIAS DE AFASTAMENTO DO EMPREGADO COM COVID-19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29" name="Google Shape;85;p17"/>
          <p:cNvSpPr/>
          <p:nvPr/>
        </p:nvSpPr>
        <p:spPr>
          <a:xfrm>
            <a:off x="4847658" y="1910816"/>
            <a:ext cx="1969094" cy="7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t-BR" sz="1200" b="1" dirty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</a:t>
            </a:r>
            <a:r>
              <a:rPr lang="pt-BR" sz="1200" b="1" dirty="0" smtClean="0">
                <a:solidFill>
                  <a:srgbClr val="FF66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É HOJE: </a:t>
            </a:r>
            <a:r>
              <a:rPr lang="pt-BR" sz="1100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Os primeiros 15 dias de afastamento em razão de qualquer doença são pagos pelas empresas</a:t>
            </a:r>
            <a:endParaRPr sz="1100" dirty="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" name="Google Shape;88;p17"/>
          <p:cNvSpPr/>
          <p:nvPr/>
        </p:nvSpPr>
        <p:spPr>
          <a:xfrm>
            <a:off x="4956139" y="3340917"/>
            <a:ext cx="1994053" cy="9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100" b="1" dirty="0" smtClean="0">
                <a:solidFill>
                  <a:srgbClr val="FFFF00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COMO DEVE SER: </a:t>
            </a:r>
            <a:r>
              <a:rPr lang="pt-BR" sz="1100" dirty="0" smtClean="0">
                <a:solidFill>
                  <a:srgbClr val="FFFFFF"/>
                </a:solidFill>
                <a:latin typeface="+mn-lt"/>
                <a:ea typeface="Playfair Display"/>
                <a:cs typeface="Playfair Display"/>
                <a:sym typeface="Playfair Display"/>
              </a:rPr>
              <a:t>Caso o empregado afastado seja diagnosticado com COVID-19, o INSS pagará o salário correspondente aos 15 primeiros dias</a:t>
            </a:r>
            <a:endParaRPr sz="1100" dirty="0">
              <a:solidFill>
                <a:srgbClr val="FFFFFF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" name="Google Shape;105;p17"/>
          <p:cNvSpPr/>
          <p:nvPr/>
        </p:nvSpPr>
        <p:spPr>
          <a:xfrm>
            <a:off x="2577164" y="4574982"/>
            <a:ext cx="2002496" cy="27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900" b="1" i="1" dirty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FONTE: </a:t>
            </a:r>
            <a:r>
              <a:rPr lang="pt-BR" sz="900" b="1" i="1" dirty="0" smtClean="0">
                <a:solidFill>
                  <a:schemeClr val="bg2"/>
                </a:solidFill>
                <a:latin typeface="+mn-lt"/>
                <a:ea typeface="Playfair Display"/>
                <a:cs typeface="Playfair Display"/>
                <a:sym typeface="Playfair Display"/>
              </a:rPr>
              <a:t>Projeto de Lei nº 9.236/2017 (Pendente de Sanção Presidencial)</a:t>
            </a:r>
            <a:endParaRPr sz="900" b="1" i="1" dirty="0">
              <a:solidFill>
                <a:schemeClr val="bg2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colo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825"/>
            <a:ext cx="9144000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425" y="126275"/>
            <a:ext cx="913475" cy="2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Título 5"/>
          <p:cNvSpPr>
            <a:spLocks noGrp="1"/>
          </p:cNvSpPr>
          <p:nvPr>
            <p:ph type="title"/>
          </p:nvPr>
        </p:nvSpPr>
        <p:spPr>
          <a:xfrm>
            <a:off x="311700" y="224685"/>
            <a:ext cx="8520600" cy="572700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VOCÊ PODE CONFERIR AINDA A PÁGINA OFICIAL DO GOVERNO FEDERAL COM TODAS AS MEDIDAS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77800" y="979138"/>
            <a:ext cx="870743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802" y="1062668"/>
            <a:ext cx="3160970" cy="12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568" y="2492521"/>
            <a:ext cx="4386549" cy="12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ângulo 33"/>
          <p:cNvSpPr/>
          <p:nvPr/>
        </p:nvSpPr>
        <p:spPr>
          <a:xfrm>
            <a:off x="137160" y="4620280"/>
            <a:ext cx="9006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7"/>
              </a:rPr>
              <a:t>https://www.gov.br/economia/pt-br/acesso-a-informacao/acoes-e-programas/vamosvencer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4869446" y="1178805"/>
            <a:ext cx="427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smtClean="0">
                <a:solidFill>
                  <a:srgbClr val="008000"/>
                </a:solidFill>
              </a:rPr>
              <a:t>Industria de médio e grande porte</a:t>
            </a:r>
          </a:p>
          <a:p>
            <a:pPr marL="342900" indent="-342900"/>
            <a:r>
              <a:rPr lang="pt-BR" sz="900" dirty="0" smtClean="0">
                <a:hlinkClick r:id="rId8"/>
              </a:rPr>
              <a:t>https://www.gov.br/economia/pt-br/acesso-a-informacao/acoes-e-programas/vamosvencer/paginas/1-industria-de-meio-e-grande-porte</a:t>
            </a:r>
            <a:endParaRPr lang="pt-BR" sz="900" b="1" dirty="0">
              <a:solidFill>
                <a:srgbClr val="008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847413" y="1740666"/>
            <a:ext cx="42965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2. Industria de pequeno porte</a:t>
            </a:r>
          </a:p>
          <a:p>
            <a:r>
              <a:rPr lang="pt-BR" sz="1000" dirty="0" smtClean="0">
                <a:hlinkClick r:id="rId9"/>
              </a:rPr>
              <a:t>https://www.gov.br/economia/pt-br/acesso-a-informacao/acoes-e-programas/vamosvencer/paginas/2-industria-de-pequeno-porte</a:t>
            </a:r>
            <a:endParaRPr lang="pt-BR" sz="1000" b="1" dirty="0">
              <a:solidFill>
                <a:srgbClr val="00800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847410" y="2324559"/>
            <a:ext cx="42965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3. Comércio de médio e grande porte</a:t>
            </a:r>
          </a:p>
          <a:p>
            <a:r>
              <a:rPr lang="pt-BR" sz="1000" dirty="0" smtClean="0">
                <a:hlinkClick r:id="rId10"/>
              </a:rPr>
              <a:t>https://www.gov.br/economia/pt-br/acesso-a-informacao/acoes-e-programas/vamosvencer/paginas/3-comercio-de-medio-e-grande-porte</a:t>
            </a:r>
            <a:endParaRPr lang="pt-BR" sz="1000" b="1" dirty="0">
              <a:solidFill>
                <a:srgbClr val="00800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847411" y="2864386"/>
            <a:ext cx="42965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4. Comércio de pequeno porte</a:t>
            </a:r>
          </a:p>
          <a:p>
            <a:r>
              <a:rPr lang="pt-BR" sz="1000" dirty="0" smtClean="0">
                <a:hlinkClick r:id="rId11"/>
              </a:rPr>
              <a:t>https://www.gov.br/economia/pt-br/acesso-a-informacao/acoes-e-programas/vamosvencer/paginas/4-comercio-de-pequeno-porte</a:t>
            </a:r>
            <a:endParaRPr lang="pt-BR" sz="1000" b="1" dirty="0">
              <a:solidFill>
                <a:srgbClr val="00800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869445" y="3426246"/>
            <a:ext cx="42745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5. Serviço de médio e grande porte</a:t>
            </a:r>
          </a:p>
          <a:p>
            <a:r>
              <a:rPr lang="pt-BR" sz="1000" dirty="0" smtClean="0">
                <a:hlinkClick r:id="rId12"/>
              </a:rPr>
              <a:t>https://www.gov.br/economia/pt-br/acesso-a-informacao/acoes-e-programas/vamosvencer/paginas/5-servicos-de-medio-e-grande-porte</a:t>
            </a:r>
            <a:endParaRPr lang="pt-BR" sz="1000" b="1" dirty="0">
              <a:solidFill>
                <a:srgbClr val="00800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913513" y="4043190"/>
            <a:ext cx="4230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6. Serviço de pequeno porte</a:t>
            </a:r>
          </a:p>
          <a:p>
            <a:r>
              <a:rPr lang="pt-BR" sz="1000" dirty="0" smtClean="0">
                <a:hlinkClick r:id="rId13"/>
              </a:rPr>
              <a:t>https://www.gov.br/economia/pt-br/acesso-a-informacao/acoes-e-programas/vamosvencer/paginas/6-servicos-de-pequeno-porte</a:t>
            </a:r>
            <a:endParaRPr lang="pt-BR" sz="1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1632</Words>
  <Application>Microsoft Office PowerPoint</Application>
  <PresentationFormat>Apresentação na tela (16:9)</PresentationFormat>
  <Paragraphs>133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Oswald</vt:lpstr>
      <vt:lpstr>Playfair Display</vt:lpstr>
      <vt:lpstr>Simple Light</vt:lpstr>
      <vt:lpstr>Slide 1</vt:lpstr>
      <vt:lpstr>MEDIDAS DE COMPLEMENTO DE RENDA FAMILIAR</vt:lpstr>
      <vt:lpstr>MEDIDAS DE FOMENTO À MANUTENÇÃO DE EMPREGOS</vt:lpstr>
      <vt:lpstr>MEDIDAS DE FOMENTO À MANUTENÇÃO DE EMPREGOS</vt:lpstr>
      <vt:lpstr>MEDIDAS DE AUXÍLIO FINANCEIRO ÀS EMPRESAS</vt:lpstr>
      <vt:lpstr>OUTRAS MEDIDAS DE APOIO ÀS EMPRESAS</vt:lpstr>
      <vt:lpstr>OUTRAS MEDIDAS DE APOIO ÀS EMPRESAS</vt:lpstr>
      <vt:lpstr>MEDIDAS PROMETIDAS E NÃO CONCRETIZADAS</vt:lpstr>
      <vt:lpstr>VOCÊ PODE CONFERIR AINDA A PÁGINA OFICIAL DO GOVERNO FEDERAL COM TODAS AS MEDIDAS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Chitero Bueno - Tributário</dc:creator>
  <cp:lastModifiedBy>jci_santos</cp:lastModifiedBy>
  <cp:revision>30</cp:revision>
  <dcterms:modified xsi:type="dcterms:W3CDTF">2020-04-02T20:18:16Z</dcterms:modified>
</cp:coreProperties>
</file>